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Nanum Gothic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43415A8-244E-4EC7-B819-92BC6D95879A}">
  <a:tblStyle styleId="{543415A8-244E-4EC7-B819-92BC6D9587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anumGothic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anumGothi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28a3f8c3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28a3f8c3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295646a74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295646a74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295646a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295646a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295646a74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295646a74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295646a74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295646a74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295646a74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295646a74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295646a74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295646a74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295646a74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295646a74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295646a74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295646a74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295646a74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295646a74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295646a74_1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295646a74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28a3f8c3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28a3f8c3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295646a74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295646a74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295646a74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295646a74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295646a74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295646a74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295646a7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295646a7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28a3f8c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28a3f8c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295646a74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295646a74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197e934b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197e934b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197e934b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197e934b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295646a74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295646a74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919700" y="1481850"/>
            <a:ext cx="5304600" cy="17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34343"/>
                </a:solidFill>
              </a:rPr>
              <a:t>3</a:t>
            </a:r>
            <a:r>
              <a:rPr lang="ko" sz="1800">
                <a:solidFill>
                  <a:srgbClr val="434343"/>
                </a:solidFill>
              </a:rPr>
              <a:t>조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434343"/>
                </a:solidFill>
              </a:rPr>
              <a:t>CafeIn 24</a:t>
            </a:r>
            <a:endParaRPr sz="3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434343"/>
                </a:solidFill>
              </a:rPr>
              <a:t>UI 스토리보드</a:t>
            </a:r>
            <a:endParaRPr b="1" sz="6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Google Shape;151;p22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1086625"/>
                <a:gridCol w="2123300"/>
                <a:gridCol w="1047850"/>
                <a:gridCol w="2490725"/>
                <a:gridCol w="1267250"/>
                <a:gridCol w="488750"/>
                <a:gridCol w="639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myPage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Group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views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Description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U-00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82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Summary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171500" lvl="0" marL="2880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000"/>
                        <a:buFont typeface="Nanum Gothic"/>
                        <a:buChar char="❖"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마이페이지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6966" l="15048" r="9291" t="6167"/>
          <a:stretch/>
        </p:blipFill>
        <p:spPr>
          <a:xfrm>
            <a:off x="678572" y="484810"/>
            <a:ext cx="5398223" cy="4467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3" name="Google Shape;153;p22"/>
          <p:cNvGraphicFramePr/>
          <p:nvPr/>
        </p:nvGraphicFramePr>
        <p:xfrm>
          <a:off x="6843747" y="12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272000"/>
                <a:gridCol w="1943125"/>
              </a:tblGrid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‘회원정보 수정’ 페이지로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전체 주문목록 표시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최근 주문 ~ 오래된 주문 순으로 표시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즐겨찾기 추가한 카페의 목록 표시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4" name="Google Shape;154;p22"/>
          <p:cNvSpPr/>
          <p:nvPr/>
        </p:nvSpPr>
        <p:spPr>
          <a:xfrm>
            <a:off x="4681198" y="636078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570384" y="1559564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648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2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570384" y="3561929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3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" name="Google Shape;161;p23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1086625"/>
                <a:gridCol w="2123300"/>
                <a:gridCol w="1047850"/>
                <a:gridCol w="2490725"/>
                <a:gridCol w="1267250"/>
                <a:gridCol w="488750"/>
                <a:gridCol w="639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userUpdate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Group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views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Description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U-01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82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Summary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171500" lvl="0" marL="2880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000"/>
                        <a:buFont typeface="Nanum Gothic"/>
                        <a:buChar char="❖"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회원정보 수정 페이지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 b="14951" l="30633" r="30872" t="15638"/>
          <a:stretch/>
        </p:blipFill>
        <p:spPr>
          <a:xfrm>
            <a:off x="1683100" y="865275"/>
            <a:ext cx="3227302" cy="35701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3" name="Google Shape;163;p23"/>
          <p:cNvGraphicFramePr/>
          <p:nvPr/>
        </p:nvGraphicFramePr>
        <p:xfrm>
          <a:off x="6843747" y="12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272000"/>
                <a:gridCol w="1943125"/>
              </a:tblGrid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접속한 유저의 id를 표시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수정이 완료되었다는 팝업창 표시 후 마이페이지로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4" name="Google Shape;164;p23"/>
          <p:cNvSpPr/>
          <p:nvPr/>
        </p:nvSpPr>
        <p:spPr>
          <a:xfrm>
            <a:off x="1740274" y="1603449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1740284" y="3824129"/>
            <a:ext cx="229200" cy="2292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2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Google Shape;170;p24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1086625"/>
                <a:gridCol w="2123300"/>
                <a:gridCol w="1047850"/>
                <a:gridCol w="2490725"/>
                <a:gridCol w="1267250"/>
                <a:gridCol w="488750"/>
                <a:gridCol w="639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cafeStart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Group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views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Description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</a:t>
                      </a: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-00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82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Summary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171500" lvl="0" marL="2880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000"/>
                        <a:buFont typeface="Nanum Gothic"/>
                        <a:buChar char="❖"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카페 검색 페이지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171" name="Google Shape;171;p24"/>
          <p:cNvGraphicFramePr/>
          <p:nvPr/>
        </p:nvGraphicFramePr>
        <p:xfrm>
          <a:off x="6843747" y="12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272000"/>
                <a:gridCol w="1943125"/>
              </a:tblGrid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등록된 카페 중에서 검색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등록된 카페의 목록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혼잡도, 별점, 기본 정보를 표시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클릭 시 카페 상세페이지로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카페 위치를 지도에 표시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75" y="644250"/>
            <a:ext cx="6263435" cy="384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/>
          <p:nvPr/>
        </p:nvSpPr>
        <p:spPr>
          <a:xfrm>
            <a:off x="197224" y="1561999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358595" y="1987479"/>
            <a:ext cx="229200" cy="2292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2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3240184" y="1279599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3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5"/>
          <p:cNvPicPr preferRelativeResize="0"/>
          <p:nvPr/>
        </p:nvPicPr>
        <p:blipFill rotWithShape="1">
          <a:blip r:embed="rId3">
            <a:alphaModFix/>
          </a:blip>
          <a:srcRect b="3571" l="8903" r="8115" t="3664"/>
          <a:stretch/>
        </p:blipFill>
        <p:spPr>
          <a:xfrm>
            <a:off x="1393375" y="508450"/>
            <a:ext cx="3964998" cy="44917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" name="Google Shape;181;p25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1086625"/>
                <a:gridCol w="2123300"/>
                <a:gridCol w="1047850"/>
                <a:gridCol w="2490725"/>
                <a:gridCol w="1267250"/>
                <a:gridCol w="488750"/>
                <a:gridCol w="639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cafeDetail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Group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views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Description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S-01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82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Summary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171500" lvl="0" marL="2880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000"/>
                        <a:buFont typeface="Nanum Gothic"/>
                        <a:buChar char="❖"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카페 상세페이지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182" name="Google Shape;182;p25"/>
          <p:cNvGraphicFramePr/>
          <p:nvPr/>
        </p:nvGraphicFramePr>
        <p:xfrm>
          <a:off x="6843747" y="12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272000"/>
                <a:gridCol w="1943125"/>
              </a:tblGrid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카페 기본정보 표시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클릭 시 즐겨찾기에 추가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예약주문 기능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드롭다운에서 메뉴 선택 후, 하단에 합계금액 표시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‘주문하기’ 버튼 클릭 시 주문완료 팝업 표시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평점/후기 표시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5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별점 드롭다운으로 1~5까지 선택, 후기 댓글 입력 후 ‘작성하기’ 버튼 클릭 시 등록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3" name="Google Shape;183;p25"/>
          <p:cNvSpPr/>
          <p:nvPr/>
        </p:nvSpPr>
        <p:spPr>
          <a:xfrm>
            <a:off x="2856934" y="1643799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3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1286449" y="1008424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1286459" y="3024605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4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86" name="Google Shape;186;p25"/>
          <p:cNvSpPr/>
          <p:nvPr/>
        </p:nvSpPr>
        <p:spPr>
          <a:xfrm>
            <a:off x="1286459" y="4365955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5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87" name="Google Shape;187;p25"/>
          <p:cNvSpPr/>
          <p:nvPr/>
        </p:nvSpPr>
        <p:spPr>
          <a:xfrm>
            <a:off x="2856934" y="1008424"/>
            <a:ext cx="229200" cy="22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1155CC"/>
                </a:solidFill>
                <a:latin typeface="Dotum"/>
                <a:ea typeface="Dotum"/>
                <a:cs typeface="Dotum"/>
                <a:sym typeface="Dotum"/>
              </a:rPr>
              <a:t>2</a:t>
            </a:r>
            <a:endParaRPr b="1" sz="1100">
              <a:solidFill>
                <a:srgbClr val="1155CC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88" name="Google Shape;188;p25"/>
          <p:cNvSpPr/>
          <p:nvPr/>
        </p:nvSpPr>
        <p:spPr>
          <a:xfrm>
            <a:off x="4417068" y="2457149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72000" spcFirstLastPara="1" rIns="54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3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4361884" y="4595149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5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6"/>
          <p:cNvPicPr preferRelativeResize="0"/>
          <p:nvPr/>
        </p:nvPicPr>
        <p:blipFill rotWithShape="1">
          <a:blip r:embed="rId3">
            <a:alphaModFix/>
          </a:blip>
          <a:srcRect b="39957" l="0" r="0" t="0"/>
          <a:stretch/>
        </p:blipFill>
        <p:spPr>
          <a:xfrm>
            <a:off x="264275" y="804599"/>
            <a:ext cx="6230349" cy="3790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5" name="Google Shape;195;p26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1086625"/>
                <a:gridCol w="2123300"/>
                <a:gridCol w="1047850"/>
                <a:gridCol w="2490725"/>
                <a:gridCol w="1267250"/>
                <a:gridCol w="488750"/>
                <a:gridCol w="639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cafeDetail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Group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views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Description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S-02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82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Summary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171500" lvl="0" marL="2880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000"/>
                        <a:buFont typeface="Nanum Gothic"/>
                        <a:buChar char="❖"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주문완료 팝업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196" name="Google Shape;196;p26"/>
          <p:cNvGraphicFramePr/>
          <p:nvPr/>
        </p:nvGraphicFramePr>
        <p:xfrm>
          <a:off x="6843747" y="12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272000"/>
                <a:gridCol w="1943125"/>
              </a:tblGrid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주문완료 팝업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클릭 시 팝업창 닫기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클릭 시 마이페이지로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7" name="Google Shape;197;p26"/>
          <p:cNvSpPr/>
          <p:nvPr/>
        </p:nvSpPr>
        <p:spPr>
          <a:xfrm>
            <a:off x="2194124" y="2044074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2473860" y="2044085"/>
            <a:ext cx="1794000" cy="10164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3559828" y="2775604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3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00" name="Google Shape;200;p26"/>
          <p:cNvSpPr/>
          <p:nvPr/>
        </p:nvSpPr>
        <p:spPr>
          <a:xfrm>
            <a:off x="2393078" y="2775604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2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" name="Google Shape;205;p27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1086625"/>
                <a:gridCol w="2123300"/>
                <a:gridCol w="1047850"/>
                <a:gridCol w="2490725"/>
                <a:gridCol w="1267250"/>
                <a:gridCol w="488750"/>
                <a:gridCol w="639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listCafe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Group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views/admin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Description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</a:t>
                      </a: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-00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82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Summary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171500" lvl="0" marL="2880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000"/>
                        <a:buFont typeface="Nanum Gothic"/>
                        <a:buChar char="❖"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페이지 메인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206" name="Google Shape;206;p27"/>
          <p:cNvGraphicFramePr/>
          <p:nvPr/>
        </p:nvGraphicFramePr>
        <p:xfrm>
          <a:off x="6843747" y="12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272000"/>
                <a:gridCol w="1943125"/>
              </a:tblGrid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‘관리자 메인’ 페이지로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‘카페등록’ 페이지로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등록된 카페의 목록 표시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해당 카페의 ‘수정’ 페이지로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5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해당 카페 삭제 확인 팝업 후 삭제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47" y="865275"/>
            <a:ext cx="6112798" cy="3729171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p27"/>
          <p:cNvSpPr/>
          <p:nvPr/>
        </p:nvSpPr>
        <p:spPr>
          <a:xfrm>
            <a:off x="5336748" y="968897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2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973784" y="1902464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648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3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10" name="Google Shape;210;p27"/>
          <p:cNvSpPr/>
          <p:nvPr/>
        </p:nvSpPr>
        <p:spPr>
          <a:xfrm>
            <a:off x="369963" y="968897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11" name="Google Shape;211;p27"/>
          <p:cNvSpPr/>
          <p:nvPr/>
        </p:nvSpPr>
        <p:spPr>
          <a:xfrm>
            <a:off x="4732773" y="1620231"/>
            <a:ext cx="229200" cy="22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1155CC"/>
                </a:solidFill>
                <a:latin typeface="Dotum"/>
                <a:ea typeface="Dotum"/>
                <a:cs typeface="Dotum"/>
                <a:sym typeface="Dotum"/>
              </a:rPr>
              <a:t>4</a:t>
            </a:r>
            <a:endParaRPr b="1" sz="1100">
              <a:solidFill>
                <a:srgbClr val="1155CC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12" name="Google Shape;212;p27"/>
          <p:cNvSpPr/>
          <p:nvPr/>
        </p:nvSpPr>
        <p:spPr>
          <a:xfrm>
            <a:off x="5228048" y="1620231"/>
            <a:ext cx="229200" cy="22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1155CC"/>
                </a:solidFill>
                <a:latin typeface="Dotum"/>
                <a:ea typeface="Dotum"/>
                <a:cs typeface="Dotum"/>
                <a:sym typeface="Dotum"/>
              </a:rPr>
              <a:t>5</a:t>
            </a:r>
            <a:endParaRPr b="1" sz="1100">
              <a:solidFill>
                <a:srgbClr val="1155CC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" name="Google Shape;217;p28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1086625"/>
                <a:gridCol w="2123300"/>
                <a:gridCol w="1047850"/>
                <a:gridCol w="2490725"/>
                <a:gridCol w="1267250"/>
                <a:gridCol w="488750"/>
                <a:gridCol w="639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listCafe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Group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views/admin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Description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A-01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82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Summary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171500" lvl="0" marL="2880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000"/>
                        <a:buFont typeface="Nanum Gothic"/>
                        <a:buChar char="❖"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카페 삭제 확인 팝업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218" name="Google Shape;218;p28"/>
          <p:cNvGraphicFramePr/>
          <p:nvPr/>
        </p:nvGraphicFramePr>
        <p:xfrm>
          <a:off x="6843747" y="12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272000"/>
                <a:gridCol w="1943125"/>
              </a:tblGrid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카페 삭제 확인 팝업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카페 삭제 취소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카페 삭제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49" y="865275"/>
            <a:ext cx="6112784" cy="3750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/>
          <p:nvPr/>
        </p:nvSpPr>
        <p:spPr>
          <a:xfrm>
            <a:off x="2294974" y="1943224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21" name="Google Shape;221;p28"/>
          <p:cNvSpPr/>
          <p:nvPr/>
        </p:nvSpPr>
        <p:spPr>
          <a:xfrm>
            <a:off x="2574690" y="1953310"/>
            <a:ext cx="1741800" cy="1017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8"/>
          <p:cNvSpPr/>
          <p:nvPr/>
        </p:nvSpPr>
        <p:spPr>
          <a:xfrm>
            <a:off x="3610253" y="2684843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3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2443503" y="2684843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2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8" name="Google Shape;228;p29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1086625"/>
                <a:gridCol w="2123300"/>
                <a:gridCol w="1047850"/>
                <a:gridCol w="2490725"/>
                <a:gridCol w="1267250"/>
                <a:gridCol w="488750"/>
                <a:gridCol w="639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registCafe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Group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views/admin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Description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A-02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82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Summary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171500" lvl="0" marL="2880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000"/>
                        <a:buFont typeface="Nanum Gothic"/>
                        <a:buChar char="❖"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카페 등록 페이지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229" name="Google Shape;229;p29"/>
          <p:cNvPicPr preferRelativeResize="0"/>
          <p:nvPr/>
        </p:nvPicPr>
        <p:blipFill rotWithShape="1">
          <a:blip r:embed="rId3">
            <a:alphaModFix/>
          </a:blip>
          <a:srcRect b="25412" l="0" r="0" t="0"/>
          <a:stretch/>
        </p:blipFill>
        <p:spPr>
          <a:xfrm>
            <a:off x="380050" y="865275"/>
            <a:ext cx="6112798" cy="331002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230" name="Google Shape;230;p29"/>
          <p:cNvGraphicFramePr/>
          <p:nvPr/>
        </p:nvGraphicFramePr>
        <p:xfrm>
          <a:off x="6843747" y="12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272000"/>
                <a:gridCol w="1943125"/>
              </a:tblGrid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‘카페 메뉴 등록’ 페이지로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이미지 업로드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등록되었습니다 팝업 표시 후 카페 등록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‘관리자 메인’ 페이지로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1" name="Google Shape;231;p29"/>
          <p:cNvSpPr/>
          <p:nvPr/>
        </p:nvSpPr>
        <p:spPr>
          <a:xfrm>
            <a:off x="2980723" y="3204797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3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32" name="Google Shape;232;p29"/>
          <p:cNvSpPr/>
          <p:nvPr/>
        </p:nvSpPr>
        <p:spPr>
          <a:xfrm>
            <a:off x="2032734" y="2975589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648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2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33" name="Google Shape;233;p29"/>
          <p:cNvSpPr/>
          <p:nvPr/>
        </p:nvSpPr>
        <p:spPr>
          <a:xfrm>
            <a:off x="4732763" y="1563918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3657548" y="3204797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4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9" name="Google Shape;239;p30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1086625"/>
                <a:gridCol w="2123300"/>
                <a:gridCol w="1047850"/>
                <a:gridCol w="2490725"/>
                <a:gridCol w="1267250"/>
                <a:gridCol w="488750"/>
                <a:gridCol w="639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viewCafe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Group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views/admin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Description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A-03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82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Summary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171500" lvl="0" marL="2880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000"/>
                        <a:buFont typeface="Nanum Gothic"/>
                        <a:buChar char="❖"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카페 수정 페이지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171500" lvl="0" marL="288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000"/>
                        <a:buFont typeface="Nanum Gothic"/>
                        <a:buChar char="❖"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카페 리뷰 목록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240" name="Google Shape;240;p30"/>
          <p:cNvPicPr preferRelativeResize="0"/>
          <p:nvPr/>
        </p:nvPicPr>
        <p:blipFill rotWithShape="1">
          <a:blip r:embed="rId3">
            <a:alphaModFix/>
          </a:blip>
          <a:srcRect b="16416" l="0" r="0" t="10000"/>
          <a:stretch/>
        </p:blipFill>
        <p:spPr>
          <a:xfrm>
            <a:off x="316075" y="646550"/>
            <a:ext cx="6104798" cy="37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/>
          <p:nvPr/>
        </p:nvSpPr>
        <p:spPr>
          <a:xfrm>
            <a:off x="1082850" y="2214575"/>
            <a:ext cx="4546200" cy="3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2" name="Google Shape;242;p30"/>
          <p:cNvGraphicFramePr/>
          <p:nvPr/>
        </p:nvGraphicFramePr>
        <p:xfrm>
          <a:off x="6843747" y="12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272000"/>
                <a:gridCol w="1943125"/>
              </a:tblGrid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‘카페 메뉴 수정’ 페이지로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수정되었습니다 팝업 표시 후 수정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‘관리자 메인’ 페이지로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해당 카페의 작성된 리뷰 목록을 표시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5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리뷰 삭제 확인 팝업 후 삭제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3" name="Google Shape;243;p30"/>
          <p:cNvPicPr preferRelativeResize="0"/>
          <p:nvPr/>
        </p:nvPicPr>
        <p:blipFill rotWithShape="1">
          <a:blip r:embed="rId3">
            <a:alphaModFix/>
          </a:blip>
          <a:srcRect b="5294" l="0" r="0" t="48467"/>
          <a:stretch/>
        </p:blipFill>
        <p:spPr>
          <a:xfrm>
            <a:off x="316075" y="2245386"/>
            <a:ext cx="6104798" cy="2378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/>
          <p:nvPr/>
        </p:nvSpPr>
        <p:spPr>
          <a:xfrm>
            <a:off x="2884353" y="2089801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2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45" name="Google Shape;245;p30"/>
          <p:cNvSpPr/>
          <p:nvPr/>
        </p:nvSpPr>
        <p:spPr>
          <a:xfrm>
            <a:off x="4652088" y="828793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46" name="Google Shape;246;p30"/>
          <p:cNvSpPr/>
          <p:nvPr/>
        </p:nvSpPr>
        <p:spPr>
          <a:xfrm>
            <a:off x="3601519" y="2089801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3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47" name="Google Shape;247;p30"/>
          <p:cNvSpPr/>
          <p:nvPr/>
        </p:nvSpPr>
        <p:spPr>
          <a:xfrm>
            <a:off x="904309" y="3344264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648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4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48" name="Google Shape;248;p30"/>
          <p:cNvSpPr/>
          <p:nvPr/>
        </p:nvSpPr>
        <p:spPr>
          <a:xfrm>
            <a:off x="4781503" y="3533126"/>
            <a:ext cx="229200" cy="22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1155CC"/>
                </a:solidFill>
                <a:latin typeface="Dotum"/>
                <a:ea typeface="Dotum"/>
                <a:cs typeface="Dotum"/>
                <a:sym typeface="Dotum"/>
              </a:rPr>
              <a:t>5</a:t>
            </a:r>
            <a:endParaRPr b="1" sz="1100">
              <a:solidFill>
                <a:srgbClr val="1155CC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3" name="Google Shape;253;p31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1086625"/>
                <a:gridCol w="2123300"/>
                <a:gridCol w="1047850"/>
                <a:gridCol w="2490725"/>
                <a:gridCol w="1267250"/>
                <a:gridCol w="488750"/>
                <a:gridCol w="639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viewCafe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Group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views/admin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Description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A-04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82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Summary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171500" lvl="0" marL="2880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000"/>
                        <a:buFont typeface="Nanum Gothic"/>
                        <a:buChar char="❖"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리뷰</a:t>
                      </a: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삭제 확인 팝업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254" name="Google Shape;254;p31"/>
          <p:cNvGraphicFramePr/>
          <p:nvPr/>
        </p:nvGraphicFramePr>
        <p:xfrm>
          <a:off x="6843747" y="12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272000"/>
                <a:gridCol w="1943125"/>
              </a:tblGrid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리뷰</a:t>
                      </a: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삭제 확인 팝업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리뷰</a:t>
                      </a: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삭제 취소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리뷰</a:t>
                      </a: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삭제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55" name="Google Shape;255;p31"/>
          <p:cNvPicPr preferRelativeResize="0"/>
          <p:nvPr/>
        </p:nvPicPr>
        <p:blipFill rotWithShape="1">
          <a:blip r:embed="rId3">
            <a:alphaModFix/>
          </a:blip>
          <a:srcRect b="3278" l="0" r="0" t="9071"/>
          <a:stretch/>
        </p:blipFill>
        <p:spPr>
          <a:xfrm>
            <a:off x="384050" y="486300"/>
            <a:ext cx="6104774" cy="45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/>
          <p:nvPr/>
        </p:nvSpPr>
        <p:spPr>
          <a:xfrm>
            <a:off x="2294974" y="2085539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2574690" y="2095625"/>
            <a:ext cx="1741800" cy="1017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"/>
          <p:cNvSpPr/>
          <p:nvPr/>
        </p:nvSpPr>
        <p:spPr>
          <a:xfrm>
            <a:off x="3610253" y="2827158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3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59" name="Google Shape;259;p31"/>
          <p:cNvSpPr/>
          <p:nvPr/>
        </p:nvSpPr>
        <p:spPr>
          <a:xfrm>
            <a:off x="2443503" y="2827158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2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Google Shape;59;p14"/>
          <p:cNvGraphicFramePr/>
          <p:nvPr/>
        </p:nvGraphicFramePr>
        <p:xfrm>
          <a:off x="423000" y="7929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873300"/>
                <a:gridCol w="1253750"/>
                <a:gridCol w="1177650"/>
                <a:gridCol w="3802925"/>
                <a:gridCol w="1190375"/>
              </a:tblGrid>
              <a:tr h="12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버전</a:t>
                      </a:r>
                      <a:endParaRPr b="1" sz="12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일자</a:t>
                      </a:r>
                      <a:endParaRPr b="1" sz="12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페이지</a:t>
                      </a:r>
                      <a:endParaRPr b="1" sz="12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b="1" sz="12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작성자</a:t>
                      </a:r>
                      <a:endParaRPr b="1" sz="12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65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1.0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2020.03.30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초안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김혜진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5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1.1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2020.04.08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L-00, S-01, S-02, A-03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미구현 section 삭제, 변경부분 수정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김혜진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5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5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5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5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5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5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5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5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" name="Google Shape;60;p14"/>
          <p:cNvSpPr txBox="1"/>
          <p:nvPr/>
        </p:nvSpPr>
        <p:spPr>
          <a:xfrm>
            <a:off x="308875" y="146140"/>
            <a:ext cx="73050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Document History</a:t>
            </a:r>
            <a:endParaRPr b="1" sz="30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32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1086625"/>
                <a:gridCol w="2123300"/>
                <a:gridCol w="1047850"/>
                <a:gridCol w="2490725"/>
                <a:gridCol w="1267250"/>
                <a:gridCol w="488750"/>
                <a:gridCol w="639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ItemRegister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Group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views/admin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Description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A-05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82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Summary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171500" lvl="0" marL="2880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000"/>
                        <a:buFont typeface="Nanum Gothic"/>
                        <a:buChar char="❖"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메뉴</a:t>
                      </a: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수정/등록 페이지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265" name="Google Shape;265;p32"/>
          <p:cNvPicPr preferRelativeResize="0"/>
          <p:nvPr/>
        </p:nvPicPr>
        <p:blipFill rotWithShape="1">
          <a:blip r:embed="rId3">
            <a:alphaModFix/>
          </a:blip>
          <a:srcRect b="29128" l="9939" r="10543" t="0"/>
          <a:stretch/>
        </p:blipFill>
        <p:spPr>
          <a:xfrm>
            <a:off x="138819" y="917825"/>
            <a:ext cx="6417289" cy="35090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6" name="Google Shape;266;p32"/>
          <p:cNvGraphicFramePr/>
          <p:nvPr/>
        </p:nvGraphicFramePr>
        <p:xfrm>
          <a:off x="6843747" y="12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272000"/>
                <a:gridCol w="1943125"/>
              </a:tblGrid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맨 아래 입력행 추가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해당 카페의 등록된 메뉴 표시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삭제확인 팝업 후 삭제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수정되었습니다 팝업 표시 후 수정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5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‘카페 수정’ 페이지로 이동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7" name="Google Shape;267;p32"/>
          <p:cNvSpPr/>
          <p:nvPr/>
        </p:nvSpPr>
        <p:spPr>
          <a:xfrm>
            <a:off x="2789104" y="3093862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4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187124" y="2289774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648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2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5136188" y="1841282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3718075" y="3093847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5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5200604" y="2529072"/>
            <a:ext cx="229200" cy="22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1155CC"/>
                </a:solidFill>
                <a:latin typeface="Dotum"/>
                <a:ea typeface="Dotum"/>
                <a:cs typeface="Dotum"/>
                <a:sym typeface="Dotum"/>
              </a:rPr>
              <a:t>3</a:t>
            </a:r>
            <a:endParaRPr b="1" sz="1100">
              <a:solidFill>
                <a:srgbClr val="1155CC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" name="Google Shape;276;p33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1086625"/>
                <a:gridCol w="2123300"/>
                <a:gridCol w="1047850"/>
                <a:gridCol w="2490725"/>
                <a:gridCol w="1267250"/>
                <a:gridCol w="488750"/>
                <a:gridCol w="639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ItemRegister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Group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views/admin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Description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A-05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82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Summary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171500" lvl="0" marL="2880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000"/>
                        <a:buFont typeface="Nanum Gothic"/>
                        <a:buChar char="❖"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메뉴 수정/등록 페이지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277" name="Google Shape;277;p33"/>
          <p:cNvPicPr preferRelativeResize="0"/>
          <p:nvPr/>
        </p:nvPicPr>
        <p:blipFill rotWithShape="1">
          <a:blip r:embed="rId3">
            <a:alphaModFix/>
          </a:blip>
          <a:srcRect b="31964" l="11802" r="11657" t="13132"/>
          <a:stretch/>
        </p:blipFill>
        <p:spPr>
          <a:xfrm>
            <a:off x="283410" y="1563231"/>
            <a:ext cx="6183625" cy="2721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8" name="Google Shape;278;p33"/>
          <p:cNvGraphicFramePr/>
          <p:nvPr/>
        </p:nvGraphicFramePr>
        <p:xfrm>
          <a:off x="6843747" y="12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272000"/>
                <a:gridCol w="1943125"/>
              </a:tblGrid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맨 아래 추가 입력창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9" name="Google Shape;279;p33"/>
          <p:cNvSpPr/>
          <p:nvPr/>
        </p:nvSpPr>
        <p:spPr>
          <a:xfrm>
            <a:off x="174238" y="3253207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80" name="Google Shape;280;p33"/>
          <p:cNvSpPr/>
          <p:nvPr/>
        </p:nvSpPr>
        <p:spPr>
          <a:xfrm>
            <a:off x="466900" y="3253200"/>
            <a:ext cx="5765700" cy="229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49" y="865275"/>
            <a:ext cx="6112798" cy="37501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6" name="Google Shape;286;p34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1086625"/>
                <a:gridCol w="2123300"/>
                <a:gridCol w="1047850"/>
                <a:gridCol w="2490725"/>
                <a:gridCol w="1267250"/>
                <a:gridCol w="488750"/>
                <a:gridCol w="639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ItemRegister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Group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views/admin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Description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A-06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82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Summary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171500" lvl="0" marL="2880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000"/>
                        <a:buFont typeface="Nanum Gothic"/>
                        <a:buChar char="❖"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메뉴 삭제 확인 팝업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287" name="Google Shape;287;p34"/>
          <p:cNvGraphicFramePr/>
          <p:nvPr/>
        </p:nvGraphicFramePr>
        <p:xfrm>
          <a:off x="6843747" y="12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272000"/>
                <a:gridCol w="1943125"/>
              </a:tblGrid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메뉴 삭제 확인 팝업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메뉴 삭제 취소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메뉴 삭제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8" name="Google Shape;288;p34"/>
          <p:cNvSpPr/>
          <p:nvPr/>
        </p:nvSpPr>
        <p:spPr>
          <a:xfrm>
            <a:off x="2294974" y="1943224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89" name="Google Shape;289;p34"/>
          <p:cNvSpPr/>
          <p:nvPr/>
        </p:nvSpPr>
        <p:spPr>
          <a:xfrm>
            <a:off x="2574690" y="1953310"/>
            <a:ext cx="1741800" cy="1017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4"/>
          <p:cNvSpPr/>
          <p:nvPr/>
        </p:nvSpPr>
        <p:spPr>
          <a:xfrm>
            <a:off x="3610253" y="2684843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3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291" name="Google Shape;291;p34"/>
          <p:cNvSpPr/>
          <p:nvPr/>
        </p:nvSpPr>
        <p:spPr>
          <a:xfrm>
            <a:off x="2443503" y="2684843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5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2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25"/>
            <a:ext cx="9144000" cy="4892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Google Shape;70;p16"/>
          <p:cNvGraphicFramePr/>
          <p:nvPr/>
        </p:nvGraphicFramePr>
        <p:xfrm>
          <a:off x="4741125" y="65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35446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UI 수정 규칙</a:t>
                      </a:r>
                      <a:endParaRPr b="1" sz="11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359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1. 큰 틀(table)은 수정하지 않는다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2. 전체 페이지 공통영역(header,footer)는</a:t>
                      </a:r>
                      <a:br>
                        <a:rPr lang="ko" sz="1100">
                          <a:solidFill>
                            <a:schemeClr val="dk1"/>
                          </a:solidFill>
                        </a:rPr>
                      </a:br>
                      <a:r>
                        <a:rPr lang="ko" sz="1100">
                          <a:solidFill>
                            <a:schemeClr val="dk1"/>
                          </a:solidFill>
                        </a:rPr>
                        <a:t>    index(메인)페이지에만 표시한다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3. 페이지 설명 규칙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4. 설명 번호 위치 : 좌측 상단 혹은 상단(겹칠 경우)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5. 사용 icon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72000" marB="36000" marR="108000" marL="108000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1" name="Google Shape;71;p16"/>
          <p:cNvGraphicFramePr/>
          <p:nvPr/>
        </p:nvGraphicFramePr>
        <p:xfrm>
          <a:off x="858200" y="65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35446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페이지 번호 규칙</a:t>
                      </a:r>
                      <a:endParaRPr b="1" sz="11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187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페이지별로 번호 증가 (ex. M-00, M-01, M-02…)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72000" marB="36000" marR="108000" marL="108000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2" name="Google Shape;72;p16"/>
          <p:cNvSpPr/>
          <p:nvPr/>
        </p:nvSpPr>
        <p:spPr>
          <a:xfrm>
            <a:off x="9200" y="9200"/>
            <a:ext cx="9134700" cy="32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공통사항 정리</a:t>
            </a:r>
            <a:endParaRPr b="1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73" name="Google Shape;73;p16"/>
          <p:cNvGraphicFramePr/>
          <p:nvPr/>
        </p:nvGraphicFramePr>
        <p:xfrm>
          <a:off x="941125" y="95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1237525"/>
                <a:gridCol w="803950"/>
                <a:gridCol w="1346825"/>
              </a:tblGrid>
              <a:tr h="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 - 00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Main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/logout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로그인/로그아웃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 - 00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Login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회원가입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 - 00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Join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마이페이지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U - 00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User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카페검색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 - 00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Search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 - 00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Admin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4" name="Google Shape;74;p16"/>
          <p:cNvGrpSpPr/>
          <p:nvPr/>
        </p:nvGrpSpPr>
        <p:grpSpPr>
          <a:xfrm>
            <a:off x="5008061" y="2003220"/>
            <a:ext cx="705902" cy="181200"/>
            <a:chOff x="257627" y="889500"/>
            <a:chExt cx="705902" cy="181200"/>
          </a:xfrm>
        </p:grpSpPr>
        <p:sp>
          <p:nvSpPr>
            <p:cNvPr id="75" name="Google Shape;75;p16"/>
            <p:cNvSpPr/>
            <p:nvPr/>
          </p:nvSpPr>
          <p:spPr>
            <a:xfrm>
              <a:off x="257627" y="889500"/>
              <a:ext cx="181200" cy="181200"/>
            </a:xfrm>
            <a:prstGeom prst="rect">
              <a:avLst/>
            </a:prstGeom>
            <a:solidFill>
              <a:srgbClr val="CC00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54000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FFFFFF"/>
                  </a:solidFill>
                  <a:latin typeface="Dotum"/>
                  <a:ea typeface="Dotum"/>
                  <a:cs typeface="Dotum"/>
                  <a:sym typeface="Dotum"/>
                </a:rPr>
                <a:t>1</a:t>
              </a:r>
              <a:endParaRPr b="1" sz="10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  <p:sp>
          <p:nvSpPr>
            <p:cNvPr id="76" name="Google Shape;76;p16"/>
            <p:cNvSpPr txBox="1"/>
            <p:nvPr/>
          </p:nvSpPr>
          <p:spPr>
            <a:xfrm>
              <a:off x="390229" y="889500"/>
              <a:ext cx="573300" cy="1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설명</a:t>
              </a:r>
              <a:endParaRPr sz="1200"/>
            </a:p>
          </p:txBody>
        </p:sp>
      </p:grpSp>
      <p:grpSp>
        <p:nvGrpSpPr>
          <p:cNvPr id="77" name="Google Shape;77;p16"/>
          <p:cNvGrpSpPr/>
          <p:nvPr/>
        </p:nvGrpSpPr>
        <p:grpSpPr>
          <a:xfrm>
            <a:off x="5008053" y="2270045"/>
            <a:ext cx="705907" cy="181200"/>
            <a:chOff x="257620" y="1156325"/>
            <a:chExt cx="705907" cy="181200"/>
          </a:xfrm>
        </p:grpSpPr>
        <p:sp>
          <p:nvSpPr>
            <p:cNvPr id="78" name="Google Shape;78;p16"/>
            <p:cNvSpPr/>
            <p:nvPr/>
          </p:nvSpPr>
          <p:spPr>
            <a:xfrm>
              <a:off x="257620" y="1156325"/>
              <a:ext cx="181200" cy="181200"/>
            </a:xfrm>
            <a:prstGeom prst="rect">
              <a:avLst/>
            </a:prstGeom>
            <a:solidFill>
              <a:srgbClr val="1155CC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54000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FFFFFF"/>
                  </a:solidFill>
                  <a:latin typeface="Dotum"/>
                  <a:ea typeface="Dotum"/>
                  <a:cs typeface="Dotum"/>
                  <a:sym typeface="Dotum"/>
                </a:rPr>
                <a:t>1</a:t>
              </a:r>
              <a:endParaRPr b="1" sz="10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  <p:sp>
          <p:nvSpPr>
            <p:cNvPr id="79" name="Google Shape;79;p16"/>
            <p:cNvSpPr txBox="1"/>
            <p:nvPr/>
          </p:nvSpPr>
          <p:spPr>
            <a:xfrm>
              <a:off x="390226" y="1156325"/>
              <a:ext cx="573300" cy="1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링크</a:t>
              </a:r>
              <a:endParaRPr sz="1200"/>
            </a:p>
          </p:txBody>
        </p:sp>
      </p:grpSp>
      <p:grpSp>
        <p:nvGrpSpPr>
          <p:cNvPr id="80" name="Google Shape;80;p16"/>
          <p:cNvGrpSpPr/>
          <p:nvPr/>
        </p:nvGrpSpPr>
        <p:grpSpPr>
          <a:xfrm>
            <a:off x="5702060" y="2270045"/>
            <a:ext cx="1098304" cy="181200"/>
            <a:chOff x="951626" y="1156325"/>
            <a:chExt cx="1098304" cy="181200"/>
          </a:xfrm>
        </p:grpSpPr>
        <p:sp>
          <p:nvSpPr>
            <p:cNvPr id="81" name="Google Shape;81;p16"/>
            <p:cNvSpPr/>
            <p:nvPr/>
          </p:nvSpPr>
          <p:spPr>
            <a:xfrm>
              <a:off x="951626" y="1156325"/>
              <a:ext cx="181200" cy="181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54000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1155CC"/>
                  </a:solidFill>
                  <a:latin typeface="Dotum"/>
                  <a:ea typeface="Dotum"/>
                  <a:cs typeface="Dotum"/>
                  <a:sym typeface="Dotum"/>
                </a:rPr>
                <a:t>1</a:t>
              </a:r>
              <a:endParaRPr b="1" sz="1000">
                <a:solidFill>
                  <a:srgbClr val="1155CC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  <p:sp>
          <p:nvSpPr>
            <p:cNvPr id="82" name="Google Shape;82;p16"/>
            <p:cNvSpPr txBox="1"/>
            <p:nvPr/>
          </p:nvSpPr>
          <p:spPr>
            <a:xfrm>
              <a:off x="1084230" y="1156325"/>
              <a:ext cx="965700" cy="1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텍스트 링크</a:t>
              </a:r>
              <a:endParaRPr sz="1200"/>
            </a:p>
          </p:txBody>
        </p:sp>
      </p:grpSp>
      <p:grpSp>
        <p:nvGrpSpPr>
          <p:cNvPr id="83" name="Google Shape;83;p16"/>
          <p:cNvGrpSpPr/>
          <p:nvPr/>
        </p:nvGrpSpPr>
        <p:grpSpPr>
          <a:xfrm>
            <a:off x="6737660" y="2003220"/>
            <a:ext cx="758383" cy="181200"/>
            <a:chOff x="1987226" y="889500"/>
            <a:chExt cx="758383" cy="181200"/>
          </a:xfrm>
        </p:grpSpPr>
        <p:sp>
          <p:nvSpPr>
            <p:cNvPr id="84" name="Google Shape;84;p16"/>
            <p:cNvSpPr txBox="1"/>
            <p:nvPr/>
          </p:nvSpPr>
          <p:spPr>
            <a:xfrm>
              <a:off x="2119809" y="889500"/>
              <a:ext cx="625800" cy="1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이미지</a:t>
              </a:r>
              <a:endParaRPr sz="1200"/>
            </a:p>
          </p:txBody>
        </p:sp>
        <p:grpSp>
          <p:nvGrpSpPr>
            <p:cNvPr id="85" name="Google Shape;85;p16"/>
            <p:cNvGrpSpPr/>
            <p:nvPr/>
          </p:nvGrpSpPr>
          <p:grpSpPr>
            <a:xfrm>
              <a:off x="1987226" y="890419"/>
              <a:ext cx="181171" cy="179345"/>
              <a:chOff x="2393514" y="2052550"/>
              <a:chExt cx="794611" cy="786600"/>
            </a:xfrm>
          </p:grpSpPr>
          <p:sp>
            <p:nvSpPr>
              <p:cNvPr id="86" name="Google Shape;86;p16"/>
              <p:cNvSpPr/>
              <p:nvPr/>
            </p:nvSpPr>
            <p:spPr>
              <a:xfrm>
                <a:off x="2393514" y="2054025"/>
                <a:ext cx="785100" cy="7851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2424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36000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1155CC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cxnSp>
            <p:nvCxnSpPr>
              <p:cNvPr id="87" name="Google Shape;87;p16"/>
              <p:cNvCxnSpPr/>
              <p:nvPr/>
            </p:nvCxnSpPr>
            <p:spPr>
              <a:xfrm>
                <a:off x="2401525" y="2057050"/>
                <a:ext cx="777600" cy="777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" name="Google Shape;88;p16"/>
              <p:cNvCxnSpPr/>
              <p:nvPr/>
            </p:nvCxnSpPr>
            <p:spPr>
              <a:xfrm flipH="1" rot="10800000">
                <a:off x="2401525" y="2052550"/>
                <a:ext cx="786600" cy="7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89" name="Google Shape;89;p16"/>
          <p:cNvGrpSpPr/>
          <p:nvPr/>
        </p:nvGrpSpPr>
        <p:grpSpPr>
          <a:xfrm>
            <a:off x="5704762" y="2003220"/>
            <a:ext cx="1005296" cy="181200"/>
            <a:chOff x="954328" y="889500"/>
            <a:chExt cx="1005296" cy="181200"/>
          </a:xfrm>
        </p:grpSpPr>
        <p:sp>
          <p:nvSpPr>
            <p:cNvPr id="90" name="Google Shape;90;p16"/>
            <p:cNvSpPr/>
            <p:nvPr/>
          </p:nvSpPr>
          <p:spPr>
            <a:xfrm>
              <a:off x="954328" y="889500"/>
              <a:ext cx="181200" cy="181200"/>
            </a:xfrm>
            <a:prstGeom prst="rect">
              <a:avLst/>
            </a:prstGeom>
            <a:noFill/>
            <a:ln cap="flat" cmpd="sng" w="9525">
              <a:solidFill>
                <a:srgbClr val="CC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36000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FFFFFF"/>
                  </a:solidFill>
                  <a:latin typeface="Dotum"/>
                  <a:ea typeface="Dotum"/>
                  <a:cs typeface="Dotum"/>
                  <a:sym typeface="Dotum"/>
                </a:rPr>
                <a:t>1</a:t>
              </a:r>
              <a:endParaRPr b="1" sz="10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  <p:sp>
          <p:nvSpPr>
            <p:cNvPr id="91" name="Google Shape;91;p16"/>
            <p:cNvSpPr txBox="1"/>
            <p:nvPr/>
          </p:nvSpPr>
          <p:spPr>
            <a:xfrm>
              <a:off x="1086924" y="889500"/>
              <a:ext cx="872700" cy="1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설명 선택</a:t>
              </a:r>
              <a:endParaRPr sz="1200"/>
            </a:p>
          </p:txBody>
        </p:sp>
      </p:grpSp>
      <p:graphicFrame>
        <p:nvGraphicFramePr>
          <p:cNvPr id="92" name="Google Shape;92;p16"/>
          <p:cNvGraphicFramePr/>
          <p:nvPr/>
        </p:nvGraphicFramePr>
        <p:xfrm>
          <a:off x="858200" y="393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35446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 위치</a:t>
                      </a:r>
                      <a:endParaRPr b="1" sz="11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10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/WEB-INF/views/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108000" marL="108000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3" name="Google Shape;93;p16"/>
          <p:cNvGraphicFramePr/>
          <p:nvPr/>
        </p:nvGraphicFramePr>
        <p:xfrm>
          <a:off x="858200" y="29180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3544675"/>
              </a:tblGrid>
              <a:tr h="28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페이지 명명규칙</a:t>
                      </a:r>
                      <a:endParaRPr b="1" sz="11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58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72000" marB="36000" marR="108000" marL="108000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4" name="Google Shape;94;p16"/>
          <p:cNvGraphicFramePr/>
          <p:nvPr/>
        </p:nvGraphicFramePr>
        <p:xfrm>
          <a:off x="941125" y="327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1308650"/>
                <a:gridCol w="2079650"/>
              </a:tblGrid>
              <a:tr h="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index.jsp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기능명.jsp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ex) 로그인 기능 → login.jsp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225" y="3106201"/>
            <a:ext cx="1145875" cy="11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Google Shape;100;p17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1086625"/>
                <a:gridCol w="2123300"/>
                <a:gridCol w="1047850"/>
                <a:gridCol w="2490725"/>
                <a:gridCol w="1292375"/>
                <a:gridCol w="482200"/>
                <a:gridCol w="6209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index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Group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views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Description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M-00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82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Summary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171500" lvl="0" marL="2880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000"/>
                        <a:buFont typeface="Nanum Gothic"/>
                        <a:buChar char="❖"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메인화면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171500" lvl="0" marL="288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000"/>
                        <a:buFont typeface="Nanum Gothic"/>
                        <a:buChar char="❖"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background-image 적용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80" y="866250"/>
            <a:ext cx="6113801" cy="37507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2" name="Google Shape;102;p17"/>
          <p:cNvGraphicFramePr/>
          <p:nvPr/>
        </p:nvGraphicFramePr>
        <p:xfrm>
          <a:off x="6843747" y="12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272000"/>
                <a:gridCol w="1943125"/>
              </a:tblGrid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72000" marB="72000" marR="36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로고 이미지, index.jsp로 이동</a:t>
                      </a:r>
                      <a:endParaRPr sz="1000"/>
                    </a:p>
                  </a:txBody>
                  <a:tcPr marT="72000" marB="72000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72000" marB="72000" marR="36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‘카페검색’ 페이지로 이동</a:t>
                      </a:r>
                      <a:endParaRPr sz="1000"/>
                    </a:p>
                  </a:txBody>
                  <a:tcPr marT="72000" marB="72000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</a:t>
                      </a:r>
                      <a:endParaRPr sz="1000"/>
                    </a:p>
                  </a:txBody>
                  <a:tcPr marT="72000" marB="72000" marR="36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‘회원가입’ 페이지로 이동</a:t>
                      </a:r>
                      <a:endParaRPr sz="1000"/>
                    </a:p>
                  </a:txBody>
                  <a:tcPr marT="72000" marB="72000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</a:t>
                      </a:r>
                      <a:endParaRPr sz="1000"/>
                    </a:p>
                  </a:txBody>
                  <a:tcPr marT="72000" marB="72000" marR="36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‘로그인’ 페이지로 이동</a:t>
                      </a:r>
                      <a:endParaRPr sz="1000"/>
                    </a:p>
                  </a:txBody>
                  <a:tcPr marT="72000" marB="72000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5</a:t>
                      </a:r>
                      <a:endParaRPr sz="1000"/>
                    </a:p>
                  </a:txBody>
                  <a:tcPr marT="72000" marB="72000" marR="36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‘카페검색’ 페이지로 이동</a:t>
                      </a:r>
                      <a:endParaRPr sz="1000"/>
                    </a:p>
                  </a:txBody>
                  <a:tcPr marT="72000" marB="72000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3" name="Google Shape;103;p17"/>
          <p:cNvSpPr/>
          <p:nvPr/>
        </p:nvSpPr>
        <p:spPr>
          <a:xfrm>
            <a:off x="782678" y="576675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4849212" y="576680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648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2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5366314" y="576680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3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5853981" y="576680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4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2647931" y="2857146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5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74" y="866250"/>
            <a:ext cx="6113801" cy="3750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" name="Google Shape;113;p18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1086625"/>
                <a:gridCol w="2123300"/>
                <a:gridCol w="1047850"/>
                <a:gridCol w="2490725"/>
                <a:gridCol w="1262125"/>
                <a:gridCol w="492300"/>
                <a:gridCol w="6410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index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Group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views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Description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M-01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82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Summary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171500" lvl="0" marL="2880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000"/>
                        <a:buFont typeface="Nanum Gothic"/>
                        <a:buChar char="❖"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 시 </a:t>
                      </a: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메인화면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114" name="Google Shape;114;p18"/>
          <p:cNvGraphicFramePr/>
          <p:nvPr/>
        </p:nvGraphicFramePr>
        <p:xfrm>
          <a:off x="6843747" y="12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272000"/>
                <a:gridCol w="1943125"/>
              </a:tblGrid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72000" marB="72000" marR="36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‘마이페이지’ 로 이동</a:t>
                      </a:r>
                      <a:endParaRPr sz="1000"/>
                    </a:p>
                  </a:txBody>
                  <a:tcPr marT="72000" marB="72000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72000" marB="72000" marR="36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“로그아웃 되었습니다” 팝업창을 띄운 후 로그아웃 처리</a:t>
                      </a:r>
                      <a:endParaRPr sz="1000"/>
                    </a:p>
                  </a:txBody>
                  <a:tcPr marT="72000" marB="72000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5" name="Google Shape;115;p18"/>
          <p:cNvSpPr/>
          <p:nvPr/>
        </p:nvSpPr>
        <p:spPr>
          <a:xfrm>
            <a:off x="5239535" y="576675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5817189" y="576680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2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Google Shape;121;p19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1086625"/>
                <a:gridCol w="2123300"/>
                <a:gridCol w="1047850"/>
                <a:gridCol w="2490725"/>
                <a:gridCol w="1267250"/>
                <a:gridCol w="488775"/>
                <a:gridCol w="6394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login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Group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views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Description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L-00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82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Summary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171500" lvl="0" marL="2880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000"/>
                        <a:buFont typeface="Nanum Gothic"/>
                        <a:buChar char="❖"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 화면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122" name="Google Shape;122;p19"/>
          <p:cNvGraphicFramePr/>
          <p:nvPr/>
        </p:nvGraphicFramePr>
        <p:xfrm>
          <a:off x="6843747" y="12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272000"/>
                <a:gridCol w="1943125"/>
              </a:tblGrid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72000" marB="72000" marR="36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아이디&amp;패스워드 일치 시 로그인</a:t>
                      </a:r>
                      <a:br>
                        <a:rPr lang="ko" sz="1000"/>
                      </a:br>
                      <a:r>
                        <a:rPr lang="ko" sz="1000"/>
                        <a:t>일치하지 않을 경우 경고 텍스트</a:t>
                      </a:r>
                      <a:endParaRPr sz="1000"/>
                    </a:p>
                  </a:txBody>
                  <a:tcPr marT="72000" marB="72000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72000" marB="72000" marR="36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‘회원가입’ 페이지로 이동</a:t>
                      </a:r>
                      <a:endParaRPr sz="1000"/>
                    </a:p>
                  </a:txBody>
                  <a:tcPr marT="72000" marB="72000" marR="36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15931" l="26500" r="24542" t="18696"/>
          <a:stretch/>
        </p:blipFill>
        <p:spPr>
          <a:xfrm>
            <a:off x="1321176" y="930888"/>
            <a:ext cx="4104725" cy="336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17187" l="27302" r="27968" t="19345"/>
          <a:stretch/>
        </p:blipFill>
        <p:spPr>
          <a:xfrm>
            <a:off x="1390414" y="963737"/>
            <a:ext cx="3750151" cy="32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726435" y="3244665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2857110" y="2702000"/>
            <a:ext cx="229200" cy="22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1155CC"/>
                </a:solidFill>
                <a:latin typeface="Dotum"/>
                <a:ea typeface="Dotum"/>
                <a:cs typeface="Dotum"/>
                <a:sym typeface="Dotum"/>
              </a:rPr>
              <a:t>2</a:t>
            </a:r>
            <a:endParaRPr b="1" sz="1100">
              <a:solidFill>
                <a:srgbClr val="1155CC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" name="Google Shape;131;p20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1086625"/>
                <a:gridCol w="2123300"/>
                <a:gridCol w="1047850"/>
                <a:gridCol w="2490725"/>
                <a:gridCol w="1267250"/>
                <a:gridCol w="488750"/>
                <a:gridCol w="639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join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Group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views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Description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J-00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82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Summary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171500" lvl="0" marL="2880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000"/>
                        <a:buFont typeface="Nanum Gothic"/>
                        <a:buChar char="❖"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회원가입 화면 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132" name="Google Shape;132;p20"/>
          <p:cNvGraphicFramePr/>
          <p:nvPr/>
        </p:nvGraphicFramePr>
        <p:xfrm>
          <a:off x="6843747" y="12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272000"/>
                <a:gridCol w="1943125"/>
              </a:tblGrid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아이디/닉네임 </a:t>
                      </a: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중복체크 기능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(1) 기존에 있는 아이디/닉네임인 경우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(2) 사용 가능한 경우를 나누어 팝업창 표시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비밀번호와 일치하면 ok</a:t>
                      </a:r>
                      <a:br>
                        <a:rPr lang="ko" sz="1000"/>
                      </a:br>
                      <a:r>
                        <a:rPr lang="ko" sz="1000"/>
                        <a:t>미일치시 팝업창 표시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모든 항목이 필수항목, 미입력 항목이 없으면 “회원가입 완료” 팝업창을 띄운 후 메인 화면으로 이동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 b="8826" l="29239" r="27937" t="11371"/>
          <a:stretch/>
        </p:blipFill>
        <p:spPr>
          <a:xfrm>
            <a:off x="1623700" y="645500"/>
            <a:ext cx="3590350" cy="410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/>
          <p:nvPr/>
        </p:nvSpPr>
        <p:spPr>
          <a:xfrm>
            <a:off x="3525878" y="1503403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1797839" y="2416814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648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2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1797839" y="4046029"/>
            <a:ext cx="229200" cy="2292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3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3525878" y="2845601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6471" l="25579" r="25991" t="9804"/>
          <a:stretch/>
        </p:blipFill>
        <p:spPr>
          <a:xfrm>
            <a:off x="1313410" y="564796"/>
            <a:ext cx="4060201" cy="4306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3" name="Google Shape;143;p21"/>
          <p:cNvGraphicFramePr/>
          <p:nvPr/>
        </p:nvGraphicFramePr>
        <p:xfrm>
          <a:off x="-12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1086625"/>
                <a:gridCol w="2123300"/>
                <a:gridCol w="1047850"/>
                <a:gridCol w="2490725"/>
                <a:gridCol w="1267250"/>
                <a:gridCol w="488750"/>
                <a:gridCol w="639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join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Group Title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views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Description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Page</a:t>
                      </a:r>
                      <a:endParaRPr b="1"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J-01</a:t>
                      </a:r>
                      <a:endParaRPr sz="1000"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082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Summary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171500" lvl="0" marL="2880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42424"/>
                        </a:buClr>
                        <a:buSzPts val="1000"/>
                        <a:buFont typeface="Nanum Gothic"/>
                        <a:buChar char="❖"/>
                      </a:pPr>
                      <a:r>
                        <a:rPr lang="ko" sz="1000">
                          <a:solidFill>
                            <a:srgbClr val="242424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회원가입 팝업창</a:t>
                      </a:r>
                      <a:endParaRPr>
                        <a:solidFill>
                          <a:srgbClr val="242424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144" name="Google Shape;144;p21"/>
          <p:cNvGraphicFramePr/>
          <p:nvPr/>
        </p:nvGraphicFramePr>
        <p:xfrm>
          <a:off x="6843747" y="12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{543415A8-244E-4EC7-B819-92BC6D95879A}</a:tableStyleId>
              </a:tblPr>
              <a:tblGrid>
                <a:gridCol w="272000"/>
                <a:gridCol w="1943125"/>
              </a:tblGrid>
              <a:tr h="21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72000" marB="72000" marR="72000" marL="36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중복체크 팝업</a:t>
                      </a:r>
                      <a:br>
                        <a:rPr lang="ko" sz="1000">
                          <a:solidFill>
                            <a:schemeClr val="dk1"/>
                          </a:solidFill>
                        </a:rPr>
                      </a:br>
                      <a:r>
                        <a:rPr lang="ko" sz="1000">
                          <a:solidFill>
                            <a:schemeClr val="dk1"/>
                          </a:solidFill>
                        </a:rPr>
                        <a:t>기타 다른 팝업도 똑같이 처리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CANCEL, OK 버튼 둘 다 따로 이벤트가 없고 팝업창이 사라짐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72000" marB="72000" marR="72000" marL="360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5" name="Google Shape;145;p21"/>
          <p:cNvSpPr/>
          <p:nvPr/>
        </p:nvSpPr>
        <p:spPr>
          <a:xfrm>
            <a:off x="1881978" y="1726385"/>
            <a:ext cx="229200" cy="229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FFFF"/>
                </a:solidFill>
                <a:latin typeface="Dotum"/>
                <a:ea typeface="Dotum"/>
                <a:cs typeface="Dotum"/>
                <a:sym typeface="Dotum"/>
              </a:rPr>
              <a:t>1</a:t>
            </a:r>
            <a:endParaRPr b="1" sz="1100">
              <a:solidFill>
                <a:srgbClr val="FFFFFF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2148175" y="1720175"/>
            <a:ext cx="2420400" cy="1371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